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bg>
      <p:bgPr>
        <a:gradFill rotWithShape="0">
          <a:gsLst>
            <a:gs pos="0">
              <a:srgbClr val="ffffff"/>
            </a:gs>
            <a:gs pos="92000">
              <a:srgbClr val="ffffff"/>
            </a:gs>
            <a:gs pos="100000">
              <a:srgbClr val="ddeaf6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lnSpcReduction="9999"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6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b="0" lang="ru-RU" sz="6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5" marL="2592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6" marL="3024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gradFill rotWithShape="0">
          <a:gsLst>
            <a:gs pos="0">
              <a:srgbClr val="ffffff"/>
            </a:gs>
            <a:gs pos="92000">
              <a:srgbClr val="ffffff"/>
            </a:gs>
            <a:gs pos="100000">
              <a:srgbClr val="ddeaf6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dt" idx="28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ftr" idx="29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sldNum" idx="30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_OBJECTS_WITH_TEXT">
    <p:bg>
      <p:bgPr>
        <a:gradFill rotWithShape="0">
          <a:gsLst>
            <a:gs pos="0">
              <a:srgbClr val="ffffff"/>
            </a:gs>
            <a:gs pos="92000">
              <a:srgbClr val="ffffff"/>
            </a:gs>
            <a:gs pos="100000">
              <a:srgbClr val="ddeaf6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000" cy="82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25000" lnSpcReduction="19999"/>
          </a:bodyPr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5" marL="2592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6" marL="3024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000" cy="368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7500" lnSpcReduction="19999"/>
          </a:bodyPr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5" marL="2592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6" marL="3024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560" cy="82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25000" lnSpcReduction="19999"/>
          </a:bodyPr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5" marL="2592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6" marL="3024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560" cy="368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7500" lnSpcReduction="19999"/>
          </a:bodyPr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5" marL="2592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6" marL="3024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5" name="PlaceHolder 6"/>
          <p:cNvSpPr>
            <a:spLocks noGrp="1"/>
          </p:cNvSpPr>
          <p:nvPr>
            <p:ph type="dt" idx="31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6" name="PlaceHolder 7"/>
          <p:cNvSpPr>
            <a:spLocks noGrp="1"/>
          </p:cNvSpPr>
          <p:nvPr>
            <p:ph type="ftr" idx="32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" name="PlaceHolder 8"/>
          <p:cNvSpPr>
            <a:spLocks noGrp="1"/>
          </p:cNvSpPr>
          <p:nvPr>
            <p:ph type="sldNum" idx="33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BJECT_WITH_CAPTION_TEXT">
    <p:bg>
      <p:bgPr>
        <a:gradFill rotWithShape="0">
          <a:gsLst>
            <a:gs pos="0">
              <a:srgbClr val="ffffff"/>
            </a:gs>
            <a:gs pos="92000">
              <a:srgbClr val="ffffff"/>
            </a:gs>
            <a:gs pos="100000">
              <a:srgbClr val="ddeaf6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560" cy="159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480" cy="4872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19999"/>
          </a:bodyPr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5" marL="2592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6" marL="3024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560" cy="381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9999"/>
          </a:bodyPr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1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1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1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1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1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5" marL="2592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1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6" marL="3024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1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" name="PlaceHolder 6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_WITH_CAPTION_TEXT">
    <p:bg>
      <p:bgPr>
        <a:gradFill rotWithShape="0">
          <a:gsLst>
            <a:gs pos="0">
              <a:srgbClr val="ffffff"/>
            </a:gs>
            <a:gs pos="92000">
              <a:srgbClr val="ffffff"/>
            </a:gs>
            <a:gs pos="100000">
              <a:srgbClr val="ddeaf6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560" cy="159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480" cy="4872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19999"/>
          </a:bodyPr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5" marL="2592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6" marL="3024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560" cy="381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9999"/>
          </a:bodyPr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1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1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1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1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1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5" marL="2592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1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6" marL="3024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1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" name="PlaceHolder 6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VERTICAL_TEXT">
    <p:bg>
      <p:bgPr>
        <a:gradFill rotWithShape="0">
          <a:gsLst>
            <a:gs pos="0">
              <a:srgbClr val="ffffff"/>
            </a:gs>
            <a:gs pos="92000">
              <a:srgbClr val="ffffff"/>
            </a:gs>
            <a:gs pos="100000">
              <a:srgbClr val="ddeaf6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 rot="5400000">
            <a:off x="3920760" y="-1256040"/>
            <a:ext cx="4350600" cy="10514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5" marL="2592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6" marL="3024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" name="PlaceHolder 5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_TITLE_AND_VERTICAL_TEXT">
    <p:bg>
      <p:bgPr>
        <a:gradFill rotWithShape="0">
          <a:gsLst>
            <a:gs pos="0">
              <a:srgbClr val="ffffff"/>
            </a:gs>
            <a:gs pos="92000">
              <a:srgbClr val="ffffff"/>
            </a:gs>
            <a:gs pos="100000">
              <a:srgbClr val="ddeaf6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 rot="5400000">
            <a:off x="7133760" y="1956240"/>
            <a:ext cx="5811120" cy="2628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 rot="5400000">
            <a:off x="1800360" y="-596160"/>
            <a:ext cx="5811120" cy="7733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5" marL="2592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6" marL="3024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" name="PlaceHolder 5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OBJECT">
    <p:bg>
      <p:bgPr>
        <a:gradFill rotWithShape="0">
          <a:gsLst>
            <a:gs pos="0">
              <a:srgbClr val="ffffff"/>
            </a:gs>
            <a:gs pos="92000">
              <a:srgbClr val="ffffff"/>
            </a:gs>
            <a:gs pos="100000">
              <a:srgbClr val="ddeaf6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5" marL="2592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6" marL="3024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ftr" idx="1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bg>
      <p:bgPr>
        <a:gradFill rotWithShape="0">
          <a:gsLst>
            <a:gs pos="0">
              <a:srgbClr val="ffffff"/>
            </a:gs>
            <a:gs pos="92000">
              <a:srgbClr val="ffffff"/>
            </a:gs>
            <a:gs pos="100000">
              <a:srgbClr val="ddeaf6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4880" cy="285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6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b="0" lang="ru-RU" sz="6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4880" cy="1499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55000" lnSpcReduction="19999"/>
          </a:bodyPr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5" marL="2592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6" marL="3024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bg>
      <p:bgPr>
        <a:gradFill rotWithShape="0">
          <a:gsLst>
            <a:gs pos="0">
              <a:srgbClr val="ffffff"/>
            </a:gs>
            <a:gs pos="92000">
              <a:srgbClr val="ffffff"/>
            </a:gs>
            <a:gs pos="100000">
              <a:srgbClr val="ddeaf6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ftr" idx="23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sldNum" idx="24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_OBJECTS">
    <p:bg>
      <p:bgPr>
        <a:gradFill rotWithShape="0">
          <a:gsLst>
            <a:gs pos="0">
              <a:srgbClr val="ffffff"/>
            </a:gs>
            <a:gs pos="92000">
              <a:srgbClr val="ffffff"/>
            </a:gs>
            <a:gs pos="100000">
              <a:srgbClr val="ddeaf6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076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5000" lnSpcReduction="19999"/>
          </a:bodyPr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5" marL="2592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6" marL="3024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076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5000" lnSpcReduction="19999"/>
          </a:bodyPr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5" marL="2592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6" marL="3024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 idx="26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 idx="27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939320" y="2941920"/>
            <a:ext cx="8173080" cy="106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Выпускная квалификационная работа </a:t>
            </a:r>
            <a:br>
              <a:rPr sz="2000"/>
            </a:b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по направлению подготовки бакалавров</a:t>
            </a:r>
            <a:br>
              <a:rPr sz="2000"/>
            </a:br>
            <a:endParaRPr b="0" lang="ru-RU" sz="2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9" name="Прямоугольник 3"/>
          <p:cNvSpPr/>
          <p:nvPr/>
        </p:nvSpPr>
        <p:spPr>
          <a:xfrm>
            <a:off x="5352120" y="6168240"/>
            <a:ext cx="1205280" cy="28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457200" algn="ctr" defTabSz="914400">
              <a:lnSpc>
                <a:spcPct val="80000"/>
              </a:lnSpc>
            </a:pP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2025 г.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" name="TextBox 6"/>
          <p:cNvSpPr/>
          <p:nvPr/>
        </p:nvSpPr>
        <p:spPr>
          <a:xfrm>
            <a:off x="983520" y="4007160"/>
            <a:ext cx="6749640" cy="115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400" strike="noStrike" u="sng">
                <a:solidFill>
                  <a:schemeClr val="dk1"/>
                </a:solidFill>
                <a:effectLst/>
                <a:uFillTx/>
                <a:latin typeface="Times New Roman"/>
              </a:rPr>
              <a:t>Обучающийся</a:t>
            </a:r>
            <a:r>
              <a:rPr b="0" lang="en-US" sz="1400" strike="noStrike" u="sng">
                <a:solidFill>
                  <a:schemeClr val="dk1"/>
                </a:solidFill>
                <a:effectLst/>
                <a:uFillTx/>
                <a:latin typeface="Times New Roman"/>
              </a:rPr>
              <a:t>:</a:t>
            </a:r>
            <a:r>
              <a:rPr b="0" lang="ru-RU" sz="14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  студент 4 </a:t>
            </a:r>
            <a:r>
              <a:rPr b="1" lang="ru-RU" sz="14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–</a:t>
            </a:r>
            <a:r>
              <a:rPr b="0" lang="ru-RU" sz="14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 ого курса  Гисич Арсений Витальевич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1400" strike="noStrike" u="sng">
                <a:solidFill>
                  <a:schemeClr val="dk1"/>
                </a:solidFill>
                <a:effectLst/>
                <a:uFillTx/>
                <a:latin typeface="Times New Roman"/>
              </a:rPr>
              <a:t>Направление подготовки</a:t>
            </a:r>
            <a:r>
              <a:rPr b="0" lang="ru-RU" sz="14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: 03.03.01 - Прикладные математика и физика</a:t>
            </a:r>
            <a:r>
              <a:rPr b="0" lang="ru-RU" sz="14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	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1400" strike="noStrike" u="sng">
                <a:solidFill>
                  <a:schemeClr val="dk1"/>
                </a:solidFill>
                <a:effectLst/>
                <a:uFillTx/>
                <a:latin typeface="Times New Roman"/>
              </a:rPr>
              <a:t>Научный руководитель</a:t>
            </a:r>
            <a:r>
              <a:rPr b="0" lang="en-US" sz="1400" strike="noStrike" u="sng">
                <a:solidFill>
                  <a:schemeClr val="dk1"/>
                </a:solidFill>
                <a:effectLst/>
                <a:uFillTx/>
                <a:latin typeface="Times New Roman"/>
              </a:rPr>
              <a:t>:</a:t>
            </a:r>
            <a:r>
              <a:rPr b="0" lang="ru-RU" sz="14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 кандидат технических наук Смирнов Василий Феликсович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" name="Прямоугольник 8"/>
          <p:cNvSpPr/>
          <p:nvPr/>
        </p:nvSpPr>
        <p:spPr>
          <a:xfrm>
            <a:off x="1177200" y="1859400"/>
            <a:ext cx="969732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50000"/>
              </a:lnSpc>
              <a:spcAft>
                <a:spcPts val="601"/>
              </a:spcAft>
            </a:pPr>
            <a:r>
              <a:rPr b="1" lang="ru-RU" sz="24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Программная реализация алгоритмов компенсации траекторных отклонений для синтеза радиолокационных изображений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" name="Прямоугольник 2"/>
          <p:cNvSpPr/>
          <p:nvPr/>
        </p:nvSpPr>
        <p:spPr>
          <a:xfrm>
            <a:off x="1075320" y="315720"/>
            <a:ext cx="10392840" cy="94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400" strike="noStrike" u="none">
                <a:solidFill>
                  <a:schemeClr val="dk1"/>
                </a:solidFill>
                <a:effectLst/>
                <a:uFillTx/>
                <a:latin typeface="Constantia"/>
              </a:rPr>
              <a:t>Федеральное государственное автономное образовательное учреждение высшего образования 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ru-RU" sz="1400" strike="noStrike" u="none">
                <a:solidFill>
                  <a:schemeClr val="dk1"/>
                </a:solidFill>
                <a:effectLst/>
                <a:uFillTx/>
                <a:latin typeface="Constantia"/>
              </a:rPr>
              <a:t>«Московский физико-технический институт (национальный исследовательский университет)» </a:t>
            </a:r>
            <a:br>
              <a:rPr sz="1400"/>
            </a:br>
            <a:r>
              <a:rPr b="0" lang="ru-RU" sz="1400" strike="noStrike" u="none">
                <a:solidFill>
                  <a:schemeClr val="dk1"/>
                </a:solidFill>
                <a:effectLst/>
                <a:uFillTx/>
                <a:latin typeface="Constantia"/>
              </a:rPr>
              <a:t>Физтех-школа аэрокосмических технологий </a:t>
            </a:r>
            <a:br>
              <a:rPr sz="1400"/>
            </a:br>
            <a:r>
              <a:rPr b="0" lang="ru-RU" sz="1400" strike="noStrike" u="none">
                <a:solidFill>
                  <a:schemeClr val="dk1"/>
                </a:solidFill>
                <a:effectLst/>
                <a:uFillTx/>
                <a:latin typeface="Constantia"/>
              </a:rPr>
              <a:t>Кафедра космического приборостроения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3" name="Picture 4" descr="https://mipt.ru/upload/medialibrary/fee/logo_mfti_prozrachnaya_podlozhka.png"/>
          <p:cNvPicPr/>
          <p:nvPr/>
        </p:nvPicPr>
        <p:blipFill>
          <a:blip r:embed="rId1"/>
          <a:stretch/>
        </p:blipFill>
        <p:spPr>
          <a:xfrm>
            <a:off x="10112760" y="-176760"/>
            <a:ext cx="2140560" cy="1446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4" name="Рисунок 9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5280" cy="473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25;p17"/>
          <p:cNvSpPr/>
          <p:nvPr/>
        </p:nvSpPr>
        <p:spPr>
          <a:xfrm>
            <a:off x="2697840" y="183960"/>
            <a:ext cx="7088040" cy="83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Результат решения задачи 3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8" name="Google Shape;126;p17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40200" cy="1445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9" name="Google Shape;127;p17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4920" cy="473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0" name=""/>
          <p:cNvSpPr txBox="1"/>
          <p:nvPr/>
        </p:nvSpPr>
        <p:spPr>
          <a:xfrm>
            <a:off x="11700000" y="6233040"/>
            <a:ext cx="3420000" cy="4273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spAutoFit/>
          </a:bodyPr>
          <a:p>
            <a:fld id="{BEB86FD0-69A2-4A5D-A8AF-4D880A31E1CA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3"/>
          <a:stretch/>
        </p:blipFill>
        <p:spPr>
          <a:xfrm>
            <a:off x="2495880" y="822600"/>
            <a:ext cx="7200360" cy="5837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54;p20"/>
          <p:cNvSpPr/>
          <p:nvPr/>
        </p:nvSpPr>
        <p:spPr>
          <a:xfrm>
            <a:off x="2697840" y="183960"/>
            <a:ext cx="7088400" cy="83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Результат решения задачи 3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3" name="Google Shape;155;p20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40200" cy="1445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4" name="Google Shape;156;p20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4920" cy="473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5" name="Google Shape;157;p20" descr=""/>
          <p:cNvPicPr/>
          <p:nvPr/>
        </p:nvPicPr>
        <p:blipFill>
          <a:blip r:embed="rId3"/>
          <a:stretch/>
        </p:blipFill>
        <p:spPr>
          <a:xfrm>
            <a:off x="7984800" y="3628080"/>
            <a:ext cx="3165120" cy="1582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6" name="Google Shape;158;p20" descr=""/>
          <p:cNvPicPr/>
          <p:nvPr/>
        </p:nvPicPr>
        <p:blipFill>
          <a:blip r:embed="rId4"/>
          <a:stretch/>
        </p:blipFill>
        <p:spPr>
          <a:xfrm>
            <a:off x="7783920" y="956880"/>
            <a:ext cx="3484080" cy="2612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7" name="Google Shape;159;p20" descr=""/>
          <p:cNvPicPr/>
          <p:nvPr/>
        </p:nvPicPr>
        <p:blipFill>
          <a:blip r:embed="rId5"/>
          <a:stretch/>
        </p:blipFill>
        <p:spPr>
          <a:xfrm>
            <a:off x="648360" y="882360"/>
            <a:ext cx="3484080" cy="2612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8" name="Google Shape;160;p20" descr=""/>
          <p:cNvPicPr/>
          <p:nvPr/>
        </p:nvPicPr>
        <p:blipFill>
          <a:blip r:embed="rId6"/>
          <a:stretch/>
        </p:blipFill>
        <p:spPr>
          <a:xfrm>
            <a:off x="4215960" y="894600"/>
            <a:ext cx="3566880" cy="2675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9" name="Google Shape;161;p20" descr=""/>
          <p:cNvPicPr/>
          <p:nvPr/>
        </p:nvPicPr>
        <p:blipFill>
          <a:blip r:embed="rId7"/>
          <a:srcRect l="4701" t="0" r="-4701" b="10583"/>
          <a:stretch/>
        </p:blipFill>
        <p:spPr>
          <a:xfrm>
            <a:off x="8191440" y="5303160"/>
            <a:ext cx="3126240" cy="139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0" name="Google Shape;162;p20" descr=""/>
          <p:cNvPicPr/>
          <p:nvPr/>
        </p:nvPicPr>
        <p:blipFill>
          <a:blip r:embed="rId8"/>
          <a:stretch/>
        </p:blipFill>
        <p:spPr>
          <a:xfrm>
            <a:off x="648360" y="3798720"/>
            <a:ext cx="3484080" cy="2612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1" name="Google Shape;163;p20" descr=""/>
          <p:cNvPicPr/>
          <p:nvPr/>
        </p:nvPicPr>
        <p:blipFill>
          <a:blip r:embed="rId9"/>
          <a:stretch/>
        </p:blipFill>
        <p:spPr>
          <a:xfrm>
            <a:off x="4215960" y="3798720"/>
            <a:ext cx="3484080" cy="2612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2" name=""/>
          <p:cNvSpPr txBox="1"/>
          <p:nvPr/>
        </p:nvSpPr>
        <p:spPr>
          <a:xfrm>
            <a:off x="11700000" y="6233040"/>
            <a:ext cx="3420000" cy="4273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spAutoFit/>
          </a:bodyPr>
          <a:p>
            <a:fld id="{082182D0-90A4-4E07-A790-A45F22EE04C6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25;p17"/>
          <p:cNvSpPr/>
          <p:nvPr/>
        </p:nvSpPr>
        <p:spPr>
          <a:xfrm>
            <a:off x="2697840" y="183960"/>
            <a:ext cx="7088040" cy="83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Результат решения задачи 4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4" name="Google Shape;126;p17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40200" cy="1445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5" name="Google Shape;127;p17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4920" cy="473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6" name="PlaceHolder 1"/>
          <p:cNvSpPr/>
          <p:nvPr/>
        </p:nvSpPr>
        <p:spPr>
          <a:xfrm>
            <a:off x="720000" y="1269720"/>
            <a:ext cx="6660000" cy="375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Оценка качества работы алгоритмов компенсации производится на основании параметров функции отклика цели (по осям азимута и дальности):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Разрешение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Относительный уровень боковых лепестков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Интегральный уровень боковых лепестков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" name=""/>
          <p:cNvSpPr txBox="1"/>
          <p:nvPr/>
        </p:nvSpPr>
        <p:spPr>
          <a:xfrm>
            <a:off x="11700000" y="6233040"/>
            <a:ext cx="3420000" cy="4273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spAutoFit/>
          </a:bodyPr>
          <a:p>
            <a:fld id="{BF5532F3-99C9-4644-8D01-7C06E8206C50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38" name="Google Shape;157;p 1" descr=""/>
          <p:cNvPicPr/>
          <p:nvPr/>
        </p:nvPicPr>
        <p:blipFill>
          <a:blip r:embed="rId3"/>
          <a:stretch/>
        </p:blipFill>
        <p:spPr>
          <a:xfrm>
            <a:off x="900000" y="4140000"/>
            <a:ext cx="4680000" cy="2340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9" name="Google Shape;161;p 1" descr=""/>
          <p:cNvPicPr/>
          <p:nvPr/>
        </p:nvPicPr>
        <p:blipFill>
          <a:blip r:embed="rId4"/>
          <a:srcRect l="4701" t="0" r="-4701" b="10583"/>
          <a:stretch/>
        </p:blipFill>
        <p:spPr>
          <a:xfrm>
            <a:off x="6300000" y="4140000"/>
            <a:ext cx="4680000" cy="2088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0" name="Google Shape;163;p 1" descr=""/>
          <p:cNvPicPr/>
          <p:nvPr/>
        </p:nvPicPr>
        <p:blipFill>
          <a:blip r:embed="rId5"/>
          <a:stretch/>
        </p:blipFill>
        <p:spPr>
          <a:xfrm>
            <a:off x="7740000" y="1260000"/>
            <a:ext cx="3484080" cy="2612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25;p17"/>
          <p:cNvSpPr/>
          <p:nvPr/>
        </p:nvSpPr>
        <p:spPr>
          <a:xfrm>
            <a:off x="2697840" y="183960"/>
            <a:ext cx="7088040" cy="83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Экспериментальные исследования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2" name="Google Shape;126;p17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40200" cy="1445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3" name="Google Shape;127;p17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4920" cy="473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4" name="PlaceHolder 1"/>
          <p:cNvSpPr/>
          <p:nvPr/>
        </p:nvSpPr>
        <p:spPr>
          <a:xfrm>
            <a:off x="1599120" y="1269720"/>
            <a:ext cx="8769240" cy="375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algn="just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Методика исследования</a:t>
            </a: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: амплитуда ТН изменяется от 0 до 0,5 м с шагом 0,1 м. Значения частоты функции ТН </a:t>
            </a: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взяты</a:t>
            </a: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 так, чтобы на длине пути укладывались соответственно 1, 2 и 3 её периода. По результатам измерения определяется зависимость параметров функции отлика от амплитуды и частоты ТН. 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Задача экспериментального исследования: на основании определённого ранее критерия дефокусированности сделать вывод о качестве работы процедур компенсации.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Пример?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5" name=""/>
          <p:cNvSpPr txBox="1"/>
          <p:nvPr/>
        </p:nvSpPr>
        <p:spPr>
          <a:xfrm>
            <a:off x="11700000" y="6233040"/>
            <a:ext cx="3420000" cy="4273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spAutoFit/>
          </a:bodyPr>
          <a:p>
            <a:fld id="{87A45874-F99B-4BCE-A2EB-2D382CE581FB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3"/>
          <a:stretch/>
        </p:blipFill>
        <p:spPr>
          <a:xfrm>
            <a:off x="2925000" y="3960000"/>
            <a:ext cx="3375000" cy="2700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7" name="" descr=""/>
          <p:cNvPicPr/>
          <p:nvPr/>
        </p:nvPicPr>
        <p:blipFill>
          <a:blip r:embed="rId4"/>
          <a:stretch/>
        </p:blipFill>
        <p:spPr>
          <a:xfrm>
            <a:off x="6480000" y="4318200"/>
            <a:ext cx="4357080" cy="1981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25;p 1"/>
          <p:cNvSpPr/>
          <p:nvPr/>
        </p:nvSpPr>
        <p:spPr>
          <a:xfrm>
            <a:off x="2697840" y="183960"/>
            <a:ext cx="7088040" cy="83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Экспериментальные исследования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9" name="Google Shape;126;p 1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40200" cy="1445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0" name="Google Shape;127;p 1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4920" cy="473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1" name="PlaceHolder 2"/>
          <p:cNvSpPr/>
          <p:nvPr/>
        </p:nvSpPr>
        <p:spPr>
          <a:xfrm>
            <a:off x="1599120" y="1269720"/>
            <a:ext cx="8769240" cy="375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algn="just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/*графики из main.pdf*/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2" name=""/>
          <p:cNvSpPr txBox="1"/>
          <p:nvPr/>
        </p:nvSpPr>
        <p:spPr>
          <a:xfrm>
            <a:off x="11700000" y="6233040"/>
            <a:ext cx="3420000" cy="4273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spAutoFit/>
          </a:bodyPr>
          <a:p>
            <a:fld id="{0B5D8BE1-8A4E-43C0-AD0D-37A277B7139B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240;p28"/>
          <p:cNvSpPr/>
          <p:nvPr/>
        </p:nvSpPr>
        <p:spPr>
          <a:xfrm>
            <a:off x="2697840" y="183960"/>
            <a:ext cx="7088040" cy="83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Заключение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4" name="Google Shape;241;p28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40200" cy="1445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5" name="Google Shape;242;p28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4920" cy="473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6" name="PlaceHolder 1"/>
          <p:cNvSpPr>
            <a:spLocks noGrp="1"/>
          </p:cNvSpPr>
          <p:nvPr>
            <p:ph type="subTitle"/>
          </p:nvPr>
        </p:nvSpPr>
        <p:spPr>
          <a:xfrm>
            <a:off x="1599120" y="1269720"/>
            <a:ext cx="8769240" cy="472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Результат: Поставленная цель в результате выполненных исследований достигнута, по результатам оценки параметров функции отклика точечных целей после применения процедур компенсации было повышено качество РЛИ. /*По результатам оценки применимости методов приближённый метод даёт существенно более плохое качество изображения, следовательно базовый метод является более предпочтительным к использованию*/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Дальнейшие направления исследований: 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Отладка и применение алгоритмов компенсации для реальных данных с самолётного РСА макета РЛК Радиолокация-Х разработки АО РКС.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Исследования при ненулевых углах скоса и различных видах функции искажения траектории.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7" name=""/>
          <p:cNvSpPr txBox="1"/>
          <p:nvPr/>
        </p:nvSpPr>
        <p:spPr>
          <a:xfrm>
            <a:off x="11700000" y="6233040"/>
            <a:ext cx="3420000" cy="4273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spAutoFit/>
          </a:bodyPr>
          <a:p>
            <a:fld id="{7997B3E7-2DC7-411D-8568-0DC99568DB7D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248;p29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40200" cy="1445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9" name="Google Shape;249;p29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4920" cy="473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0" name="Google Shape;250;p29"/>
          <p:cNvSpPr/>
          <p:nvPr/>
        </p:nvSpPr>
        <p:spPr>
          <a:xfrm>
            <a:off x="2530800" y="2633040"/>
            <a:ext cx="7409160" cy="133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4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Благодарю за внимание!</a:t>
            </a:r>
            <a:endParaRPr b="0" lang="ru-RU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1" name=""/>
          <p:cNvSpPr txBox="1"/>
          <p:nvPr/>
        </p:nvSpPr>
        <p:spPr>
          <a:xfrm>
            <a:off x="11700000" y="6233040"/>
            <a:ext cx="3420000" cy="4273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spAutoFit/>
          </a:bodyPr>
          <a:p>
            <a:fld id="{8BDCEFD3-700E-49B5-B3B2-E81BE3A12FDC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255;p30"/>
          <p:cNvSpPr/>
          <p:nvPr/>
        </p:nvSpPr>
        <p:spPr>
          <a:xfrm>
            <a:off x="2697840" y="183960"/>
            <a:ext cx="7088040" cy="83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Библиография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3" name="Google Shape;256;p30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40200" cy="1445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4" name="Google Shape;257;p30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4920" cy="473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5" name="PlaceHolder 1"/>
          <p:cNvSpPr>
            <a:spLocks noGrp="1"/>
          </p:cNvSpPr>
          <p:nvPr>
            <p:ph type="subTitle"/>
          </p:nvPr>
        </p:nvSpPr>
        <p:spPr>
          <a:xfrm>
            <a:off x="1591920" y="1163520"/>
            <a:ext cx="8769240" cy="5412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9200" indent="-3492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"/>
              <a:buAutoNum type="arabicPeriod"/>
            </a:pPr>
            <a:r>
              <a:rPr b="0" i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Верба В. С.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 [и др.]. Радиолокационные системы землеобзора космического базирования. — М.: Радиотехника, 2010.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9200" indent="-3492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"/>
              <a:buAutoNum type="arabicPeriod"/>
            </a:pPr>
            <a:r>
              <a:rPr b="0" i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Кондратенков Г. С., Фролов А. Ю.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 Радиовидиние. Радиолокационные системы дистанционного зондирования Земли. — М.: Радиотехника, 2005.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9200" indent="-3492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"/>
              <a:buAutoNum type="arabicPeriod"/>
            </a:pPr>
            <a:r>
              <a:rPr b="0" i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Reigber A.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 [et al.]. Very-High-Resolution Airborne Synthetic Aperture Radar Imaging: Signal Processing and Applications // Proceedings of the IEEE, vol. 101, no. 3, pp. 759-783, March 2013. DOI: 10.1109/JPROC.2012.2220511.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9200" indent="-3492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"/>
              <a:buAutoNum type="arabicPeriod"/>
            </a:pPr>
            <a:r>
              <a:rPr b="0" i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Chen C. H.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 Principals of synthetic aperture radar imaging — Boca Raton: CRC press, 2016.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9200" indent="-3492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"/>
              <a:buAutoNum type="arabicPeriod"/>
            </a:pPr>
            <a:r>
              <a:rPr b="0" i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Zaugg E. C., Long D. G.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 Theory and Application of Motion Compensation for LFM-CW SAR // IEEE Transactions on Geoscience and Remote Sensing. Oct. 2008. V. 46. № 10. Р. 2990-2998. DOI: 10.1109/TGRS.2008.921958.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9200" indent="-3492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"/>
              <a:buAutoNum type="arabicPeriod"/>
            </a:pPr>
            <a:r>
              <a:rPr b="0" i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Cumming I. G., Wong F.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 H. Digital processing of synthetic aperture radar data — Boston: Artech house, 2005.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9200" indent="-3492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"/>
              <a:buAutoNum type="arabicPeriod"/>
            </a:pPr>
            <a:r>
              <a:rPr b="0" i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Zaugg E. C., Long D. G.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 Generalized SAR processing and motion compensation. 2008.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6" name=""/>
          <p:cNvSpPr txBox="1"/>
          <p:nvPr/>
        </p:nvSpPr>
        <p:spPr>
          <a:xfrm>
            <a:off x="11700000" y="6233040"/>
            <a:ext cx="3420000" cy="4273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spAutoFit/>
          </a:bodyPr>
          <a:p>
            <a:fld id="{27E05765-4261-49FC-980B-6B507EDFE255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94;p14"/>
          <p:cNvSpPr/>
          <p:nvPr/>
        </p:nvSpPr>
        <p:spPr>
          <a:xfrm>
            <a:off x="2697840" y="183960"/>
            <a:ext cx="7088040" cy="83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Актуальность</a:t>
            </a: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 темы работы</a:t>
            </a:r>
            <a:r>
              <a:rPr b="1" lang="en-US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 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6" name="Google Shape;95;p14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40200" cy="1445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7" name="Google Shape;96;p14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4920" cy="473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8" name="PlaceHolder 1"/>
          <p:cNvSpPr>
            <a:spLocks noGrp="1"/>
          </p:cNvSpPr>
          <p:nvPr>
            <p:ph type="subTitle"/>
          </p:nvPr>
        </p:nvSpPr>
        <p:spPr>
          <a:xfrm>
            <a:off x="402120" y="1269720"/>
            <a:ext cx="11197440" cy="37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9200" indent="-3492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Проблемой получения качественных изображений с использованием РСА авиационного базирования является нестабильность траектории при съёмке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9200" indent="-3492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Традиционным способом решения является вычислительно-затратная процедура автофокусировки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9200" indent="-3492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Миниатюризация и совершенствование инерциальных систем и высокоточных средств местоопределения позволяет использовать информацию о траектории носителя РСА при компенсации траекторных искажений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" name="Google Shape;98;p14"/>
          <p:cNvSpPr/>
          <p:nvPr/>
        </p:nvSpPr>
        <p:spPr>
          <a:xfrm>
            <a:off x="3633480" y="6227640"/>
            <a:ext cx="6478560" cy="31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i="1" lang="en-US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Несфокусированное и исправленное изображения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0" name="Google Shape;99;p14" descr=""/>
          <p:cNvPicPr/>
          <p:nvPr/>
        </p:nvPicPr>
        <p:blipFill>
          <a:blip r:embed="rId3"/>
          <a:stretch/>
        </p:blipFill>
        <p:spPr>
          <a:xfrm>
            <a:off x="3499200" y="3642480"/>
            <a:ext cx="5485680" cy="2584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1" name=""/>
          <p:cNvSpPr txBox="1"/>
          <p:nvPr/>
        </p:nvSpPr>
        <p:spPr>
          <a:xfrm>
            <a:off x="11700000" y="6232680"/>
            <a:ext cx="3420000" cy="4273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spAutoFit/>
          </a:bodyPr>
          <a:p>
            <a:fld id="{68DE0AB0-74C9-4E8F-ABD5-102F2D2AC970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104;p15"/>
          <p:cNvSpPr/>
          <p:nvPr/>
        </p:nvSpPr>
        <p:spPr>
          <a:xfrm>
            <a:off x="2697840" y="183960"/>
            <a:ext cx="7088040" cy="83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Актуальность темы работы</a:t>
            </a:r>
            <a:r>
              <a:rPr b="1" lang="en-US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 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3" name="Google Shape;105;p15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40200" cy="1445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4" name="Google Shape;106;p15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4920" cy="473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5" name="PlaceHolder 1"/>
          <p:cNvSpPr>
            <a:spLocks noGrp="1"/>
          </p:cNvSpPr>
          <p:nvPr>
            <p:ph type="subTitle"/>
          </p:nvPr>
        </p:nvSpPr>
        <p:spPr>
          <a:xfrm>
            <a:off x="1599120" y="1269720"/>
            <a:ext cx="8769240" cy="37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Цель: Исправление траекторных нестабильностей с помощью использования траекторной информации при синтезе радиолокационных изображений (РЛИ)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Объект исследования: траекторные нестабильности (ТН)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Предмет исследования: подходы к компенсации ТН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" name=""/>
          <p:cNvSpPr txBox="1"/>
          <p:nvPr/>
        </p:nvSpPr>
        <p:spPr>
          <a:xfrm>
            <a:off x="11700000" y="6233040"/>
            <a:ext cx="3420000" cy="4273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spAutoFit/>
          </a:bodyPr>
          <a:p>
            <a:fld id="{A8A443AC-EED8-4C2F-AA94-84D8AE52D450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104;p15"/>
          <p:cNvSpPr/>
          <p:nvPr/>
        </p:nvSpPr>
        <p:spPr>
          <a:xfrm>
            <a:off x="2697840" y="183960"/>
            <a:ext cx="7088040" cy="83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Цель и задачи исследования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8" name="Google Shape;105;p15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40200" cy="1445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9" name="Google Shape;106;p15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4920" cy="473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0" name="PlaceHolder 1"/>
          <p:cNvSpPr>
            <a:spLocks noGrp="1"/>
          </p:cNvSpPr>
          <p:nvPr>
            <p:ph type="subTitle"/>
          </p:nvPr>
        </p:nvSpPr>
        <p:spPr>
          <a:xfrm>
            <a:off x="1599120" y="1269720"/>
            <a:ext cx="8769240" cy="37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Задачи: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72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Проанализировать существующие подходы к компенсации траекторных нестабильностей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72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Реализовать модель отражённого сигнала РСА от точечных целей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72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Реализовать дальностно-доплеровский алгоритм синтеза РЛИ и процедуры компенсации траекторных отклонений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72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Провести анализ качества реализованных алгоритмов коррекции траекторных искажений по модельным радиолокационным и навигационным данным.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" name=""/>
          <p:cNvSpPr txBox="1"/>
          <p:nvPr/>
        </p:nvSpPr>
        <p:spPr>
          <a:xfrm>
            <a:off x="11700000" y="6233040"/>
            <a:ext cx="3420000" cy="4273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spAutoFit/>
          </a:bodyPr>
          <a:p>
            <a:fld id="{A8DEE5C7-C925-4936-88E0-F6CF2EBCF312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104;p15"/>
          <p:cNvSpPr/>
          <p:nvPr/>
        </p:nvSpPr>
        <p:spPr>
          <a:xfrm>
            <a:off x="2697840" y="183960"/>
            <a:ext cx="7088040" cy="83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Цель и задачи исследования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3" name="Google Shape;105;p15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40200" cy="1445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4" name="Google Shape;106;p15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4920" cy="473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subTitle"/>
          </p:nvPr>
        </p:nvSpPr>
        <p:spPr>
          <a:xfrm>
            <a:off x="1599120" y="1269720"/>
            <a:ext cx="8769240" cy="477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Ввиду того, что проблема нестабильности траектории существенна для РСА авиационного базирования, на данный момент разработаны различные подходы к компенсации ТН, которые можно разделить на 2 класса: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1. Основанные на процедуре автофокусировки.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Данные методы являются классическим способом компенсации, их реализации представлены, например, в [1].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2. Основанные на применении фазовых множителей.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Данный подход основан на использовании навигационной информации о траектории носителя РСА и в последнее время получил активное развитие благодаря появлению достаточно точных навигационных систем. Различные алгоритмы, основанные на данном подходе, представлены в статьях [3], [5], [7].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В работе применяется именно такие методы как более актуальные. 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" name=""/>
          <p:cNvSpPr txBox="1"/>
          <p:nvPr/>
        </p:nvSpPr>
        <p:spPr>
          <a:xfrm>
            <a:off x="11700000" y="6233040"/>
            <a:ext cx="3420000" cy="4273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spAutoFit/>
          </a:bodyPr>
          <a:p>
            <a:fld id="{180AC164-3138-47B2-88C8-DE53461EE5FD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104;p15"/>
          <p:cNvSpPr/>
          <p:nvPr/>
        </p:nvSpPr>
        <p:spPr>
          <a:xfrm>
            <a:off x="2697840" y="183960"/>
            <a:ext cx="7088040" cy="83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Постановка задачи исследования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8" name="Google Shape;105;p15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40200" cy="1445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9" name="Google Shape;106;p15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4920" cy="473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1599120" y="1269720"/>
            <a:ext cx="8769240" cy="37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Таким образом, для достижения заданной цели требуется: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72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Реализовать модель сигнала РСА и провести симуляции при различных входных параметрах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72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Определить критерий качества РЛИ на основании параметров функции отклика точечной цели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72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На основании данного критерия провести анализ работы алгоритмов компенсации и пределы их применимости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" name=""/>
          <p:cNvSpPr txBox="1"/>
          <p:nvPr/>
        </p:nvSpPr>
        <p:spPr>
          <a:xfrm>
            <a:off x="11700000" y="6233040"/>
            <a:ext cx="3420000" cy="4273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spAutoFit/>
          </a:bodyPr>
          <a:p>
            <a:fld id="{0F7CF6A2-A7EF-4601-8A73-17025ED03E9B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104;p15"/>
          <p:cNvSpPr/>
          <p:nvPr/>
        </p:nvSpPr>
        <p:spPr>
          <a:xfrm>
            <a:off x="2697840" y="183960"/>
            <a:ext cx="7088040" cy="83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Анализ теоретических основ решения проблемы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3" name="Google Shape;105;p15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40200" cy="1445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4" name="Google Shape;106;p15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4920" cy="473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5" name="Рисунок 2" descr=""/>
          <p:cNvPicPr/>
          <p:nvPr/>
        </p:nvPicPr>
        <p:blipFill>
          <a:blip r:embed="rId3"/>
          <a:stretch/>
        </p:blipFill>
        <p:spPr>
          <a:xfrm>
            <a:off x="6995880" y="1875600"/>
            <a:ext cx="4427280" cy="2955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6" name="Google Shape;148;p19" descr=""/>
          <p:cNvPicPr/>
          <p:nvPr/>
        </p:nvPicPr>
        <p:blipFill>
          <a:blip r:embed="rId4"/>
          <a:stretch/>
        </p:blipFill>
        <p:spPr>
          <a:xfrm>
            <a:off x="531000" y="1751040"/>
            <a:ext cx="6464520" cy="3080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7" name="Google Shape;137;p18"/>
          <p:cNvSpPr/>
          <p:nvPr/>
        </p:nvSpPr>
        <p:spPr>
          <a:xfrm>
            <a:off x="6917400" y="4831920"/>
            <a:ext cx="4265280" cy="41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i="1" lang="ru-RU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Геометрия искажения траектории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" name=""/>
          <p:cNvSpPr txBox="1"/>
          <p:nvPr/>
        </p:nvSpPr>
        <p:spPr>
          <a:xfrm>
            <a:off x="11700000" y="6233040"/>
            <a:ext cx="3420000" cy="4273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spAutoFit/>
          </a:bodyPr>
          <a:p>
            <a:fld id="{CDE2C0F1-39B7-44EC-95B1-6B565EE04A2A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112;p16"/>
          <p:cNvSpPr/>
          <p:nvPr/>
        </p:nvSpPr>
        <p:spPr>
          <a:xfrm>
            <a:off x="2697840" y="183960"/>
            <a:ext cx="7088040" cy="83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Результат решения задачи 1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0" name="Google Shape;113;p16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40200" cy="1445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1" name="Google Shape;114;p16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4920" cy="473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2" name="Google Shape;115;p16"/>
          <p:cNvSpPr/>
          <p:nvPr/>
        </p:nvSpPr>
        <p:spPr>
          <a:xfrm>
            <a:off x="77040" y="1791000"/>
            <a:ext cx="3861360" cy="345564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 anchorCtr="1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" name="Google Shape;116;p16"/>
          <p:cNvSpPr/>
          <p:nvPr/>
        </p:nvSpPr>
        <p:spPr>
          <a:xfrm>
            <a:off x="4148280" y="1795320"/>
            <a:ext cx="3861360" cy="3447000"/>
          </a:xfrm>
          <a:prstGeom prst="rect">
            <a:avLst/>
          </a:pr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 anchorCtr="1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4" name="Google Shape;117;p16" descr=""/>
          <p:cNvPicPr/>
          <p:nvPr/>
        </p:nvPicPr>
        <p:blipFill>
          <a:blip r:embed="rId5"/>
          <a:stretch/>
        </p:blipFill>
        <p:spPr>
          <a:xfrm>
            <a:off x="8295480" y="1795320"/>
            <a:ext cx="3861360" cy="3446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5" name="Google Shape;118;p16"/>
          <p:cNvSpPr/>
          <p:nvPr/>
        </p:nvSpPr>
        <p:spPr>
          <a:xfrm>
            <a:off x="580680" y="1166040"/>
            <a:ext cx="2854440" cy="47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Без компенсации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" name="Google Shape;119;p16"/>
          <p:cNvSpPr/>
          <p:nvPr/>
        </p:nvSpPr>
        <p:spPr>
          <a:xfrm>
            <a:off x="4668480" y="1168200"/>
            <a:ext cx="2854440" cy="47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Базовый</a:t>
            </a: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 метод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" name="Google Shape;120;p16"/>
          <p:cNvSpPr/>
          <p:nvPr/>
        </p:nvSpPr>
        <p:spPr>
          <a:xfrm>
            <a:off x="8756280" y="1168200"/>
            <a:ext cx="2854440" cy="47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Приближённый</a:t>
            </a: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 метод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" name=""/>
          <p:cNvSpPr txBox="1"/>
          <p:nvPr/>
        </p:nvSpPr>
        <p:spPr>
          <a:xfrm>
            <a:off x="11700000" y="6233040"/>
            <a:ext cx="3420000" cy="4273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spAutoFit/>
          </a:bodyPr>
          <a:p>
            <a:fld id="{E8CCE754-4360-42EF-84EF-1D42A42DFADF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33;p18"/>
          <p:cNvSpPr/>
          <p:nvPr/>
        </p:nvSpPr>
        <p:spPr>
          <a:xfrm>
            <a:off x="2697840" y="183960"/>
            <a:ext cx="7088040" cy="83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Результат решения задачи 2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0" name="Google Shape;134;p18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40200" cy="1445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1" name="Google Shape;135;p18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4920" cy="473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2" name="Google Shape;136;p18"/>
          <p:cNvSpPr/>
          <p:nvPr/>
        </p:nvSpPr>
        <p:spPr>
          <a:xfrm>
            <a:off x="102240" y="5874120"/>
            <a:ext cx="2595240" cy="31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i="1" lang="en-US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Блок-схема модели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" name="Google Shape;137;p18"/>
          <p:cNvSpPr/>
          <p:nvPr/>
        </p:nvSpPr>
        <p:spPr>
          <a:xfrm>
            <a:off x="6711840" y="5874120"/>
            <a:ext cx="2595240" cy="31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i="1" lang="ru-RU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Геометрия модели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4" name="Рисунок 1" descr=""/>
          <p:cNvPicPr/>
          <p:nvPr/>
        </p:nvPicPr>
        <p:blipFill>
          <a:blip r:embed="rId3"/>
          <a:stretch/>
        </p:blipFill>
        <p:spPr>
          <a:xfrm>
            <a:off x="0" y="1095480"/>
            <a:ext cx="6781320" cy="4775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5" name=""/>
          <p:cNvSpPr txBox="1"/>
          <p:nvPr/>
        </p:nvSpPr>
        <p:spPr>
          <a:xfrm>
            <a:off x="11700000" y="6233040"/>
            <a:ext cx="3420000" cy="4273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spAutoFit/>
          </a:bodyPr>
          <a:p>
            <a:fld id="{60F7FD55-47B1-4D54-AE2F-4B1F61FAF6CB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4"/>
          <a:stretch/>
        </p:blipFill>
        <p:spPr>
          <a:xfrm>
            <a:off x="6781320" y="1696680"/>
            <a:ext cx="5180400" cy="4063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275</TotalTime>
  <Application>LibreOffice/25.2.2.2$Windows_X86_64 LibreOffice_project/7370d4be9e3cf6031a51beef54ff3bda878e3fac</Application>
  <AppVersion>15.0000</AppVersion>
  <Words>711</Words>
  <Paragraphs>73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ru-RU</dc:language>
  <cp:lastModifiedBy/>
  <cp:lastPrinted>2025-04-01T01:38:08Z</cp:lastPrinted>
  <dcterms:modified xsi:type="dcterms:W3CDTF">2025-04-27T03:12:55Z</dcterms:modified>
  <cp:revision>51</cp:revision>
  <dc:subject/>
  <dc:title>Выпускная квалификационная работа  по направлению подготовки бакалавров 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Широкоэкранный</vt:lpwstr>
  </property>
  <property fmtid="{D5CDD505-2E9C-101B-9397-08002B2CF9AE}" pid="3" name="Slides">
    <vt:i4>16</vt:i4>
  </property>
</Properties>
</file>